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3462be56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3462be56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3462be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3462be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3462be5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3462be5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3462be5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3462be5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3462be5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3462be5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981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3462be5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3462be5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</a:rPr>
              <a:t>Lower mortality (M) + higher growth rates (k) = shorter timescales</a:t>
            </a:r>
            <a:endParaRPr sz="2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FE2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01800" y="323650"/>
            <a:ext cx="8540400" cy="14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Implications of Transient Dynamics and Stochasticity for Adaptive Management of Marine Reserves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01800" y="1928825"/>
            <a:ext cx="5023800" cy="13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C4587"/>
                </a:solidFill>
              </a:rPr>
              <a:t>Victoria Quennessen</a:t>
            </a:r>
            <a:endParaRPr sz="2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MS Student in Fisheries Science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C4587"/>
                </a:solidFill>
              </a:rPr>
              <a:t>IB 599: Analytical Workflows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Final</a:t>
            </a:r>
            <a:r>
              <a:rPr lang="en" sz="1400" dirty="0">
                <a:solidFill>
                  <a:srgbClr val="1C4587"/>
                </a:solidFill>
              </a:rPr>
              <a:t> Presentation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C4587"/>
                </a:solidFill>
              </a:rPr>
              <a:t>June 12th</a:t>
            </a:r>
            <a:r>
              <a:rPr lang="en" sz="1400" dirty="0">
                <a:solidFill>
                  <a:srgbClr val="1C4587"/>
                </a:solidFill>
              </a:rPr>
              <a:t>, 2019</a:t>
            </a:r>
            <a:endParaRPr sz="1400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C4587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 l="9189" t="6282" b="5967"/>
          <a:stretch/>
        </p:blipFill>
        <p:spPr>
          <a:xfrm>
            <a:off x="0" y="3475500"/>
            <a:ext cx="2234465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826" y="3475502"/>
            <a:ext cx="2365593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050" y="3475501"/>
            <a:ext cx="1919198" cy="14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6">
            <a:alphaModFix/>
          </a:blip>
          <a:srcRect r="8079"/>
          <a:stretch/>
        </p:blipFill>
        <p:spPr>
          <a:xfrm>
            <a:off x="6635000" y="3475500"/>
            <a:ext cx="2509000" cy="14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1960475" y="4706400"/>
            <a:ext cx="350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Levi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367257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Jay Nichols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6076825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FishWithJD</a:t>
            </a:r>
            <a:endParaRPr sz="600"/>
          </a:p>
        </p:txBody>
      </p:sp>
      <p:sp>
        <p:nvSpPr>
          <p:cNvPr id="108" name="Google Shape;108;p25"/>
          <p:cNvSpPr txBox="1"/>
          <p:nvPr/>
        </p:nvSpPr>
        <p:spPr>
          <a:xfrm>
            <a:off x="8624300" y="4706400"/>
            <a:ext cx="59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John White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https://www.oregonocean.info/images/Images/MarineReserves/allmarinereserv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433" y="506987"/>
            <a:ext cx="4169012" cy="45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8" name="Google Shape;118;p26">
            <a:extLst>
              <a:ext uri="{FF2B5EF4-FFF2-40B4-BE49-F238E27FC236}">
                <a16:creationId xmlns:a16="http://schemas.microsoft.com/office/drawing/2014/main" id="{4C43BA19-829D-4495-885D-2B3095B08E3F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13" name="Google Shape;124;p27">
            <a:extLst>
              <a:ext uri="{FF2B5EF4-FFF2-40B4-BE49-F238E27FC236}">
                <a16:creationId xmlns:a16="http://schemas.microsoft.com/office/drawing/2014/main" id="{02CB9FA8-5C63-4E18-8638-87422DA7E5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49" r="8275" b="45720"/>
          <a:stretch/>
        </p:blipFill>
        <p:spPr>
          <a:xfrm>
            <a:off x="4820056" y="608786"/>
            <a:ext cx="3516520" cy="203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5;p27">
            <a:extLst>
              <a:ext uri="{FF2B5EF4-FFF2-40B4-BE49-F238E27FC236}">
                <a16:creationId xmlns:a16="http://schemas.microsoft.com/office/drawing/2014/main" id="{347F24FC-9E5F-4B01-9AB9-1E643F84E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16200000">
            <a:off x="7493635" y="1448020"/>
            <a:ext cx="2031271" cy="352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C4587"/>
                </a:solidFill>
              </a:rPr>
              <a:t>White et al., 2013</a:t>
            </a:r>
            <a:endParaRPr sz="1000" dirty="0">
              <a:solidFill>
                <a:srgbClr val="1C4587"/>
              </a:solidFill>
            </a:endParaRPr>
          </a:p>
        </p:txBody>
      </p:sp>
      <p:grpSp>
        <p:nvGrpSpPr>
          <p:cNvPr id="15" name="Google Shape;126;p27">
            <a:extLst>
              <a:ext uri="{FF2B5EF4-FFF2-40B4-BE49-F238E27FC236}">
                <a16:creationId xmlns:a16="http://schemas.microsoft.com/office/drawing/2014/main" id="{33717F70-E5A9-4827-9C54-9027E9699E6A}"/>
              </a:ext>
            </a:extLst>
          </p:cNvPr>
          <p:cNvGrpSpPr/>
          <p:nvPr/>
        </p:nvGrpSpPr>
        <p:grpSpPr>
          <a:xfrm>
            <a:off x="4634053" y="2823029"/>
            <a:ext cx="3796349" cy="1711685"/>
            <a:chOff x="621438" y="2167250"/>
            <a:chExt cx="3884912" cy="1517700"/>
          </a:xfrm>
        </p:grpSpPr>
        <p:sp>
          <p:nvSpPr>
            <p:cNvPr id="16" name="Google Shape;127;p27">
              <a:extLst>
                <a:ext uri="{FF2B5EF4-FFF2-40B4-BE49-F238E27FC236}">
                  <a16:creationId xmlns:a16="http://schemas.microsoft.com/office/drawing/2014/main" id="{E570107D-3A5E-4B7A-BA8E-E970853D0DD5}"/>
                </a:ext>
              </a:extLst>
            </p:cNvPr>
            <p:cNvSpPr/>
            <p:nvPr/>
          </p:nvSpPr>
          <p:spPr>
            <a:xfrm>
              <a:off x="653150" y="2167250"/>
              <a:ext cx="3853200" cy="1517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" name="Google Shape;128;p27">
              <a:extLst>
                <a:ext uri="{FF2B5EF4-FFF2-40B4-BE49-F238E27FC236}">
                  <a16:creationId xmlns:a16="http://schemas.microsoft.com/office/drawing/2014/main" id="{AA396DC9-D5A7-4515-ADCC-99EC3F0752FC}"/>
                </a:ext>
              </a:extLst>
            </p:cNvPr>
            <p:cNvGrpSpPr/>
            <p:nvPr/>
          </p:nvGrpSpPr>
          <p:grpSpPr>
            <a:xfrm>
              <a:off x="621438" y="2219075"/>
              <a:ext cx="3758328" cy="1465725"/>
              <a:chOff x="565525" y="1929625"/>
              <a:chExt cx="3758328" cy="1465725"/>
            </a:xfrm>
          </p:grpSpPr>
          <p:pic>
            <p:nvPicPr>
              <p:cNvPr id="18" name="Google Shape;129;p27">
                <a:extLst>
                  <a:ext uri="{FF2B5EF4-FFF2-40B4-BE49-F238E27FC236}">
                    <a16:creationId xmlns:a16="http://schemas.microsoft.com/office/drawing/2014/main" id="{184548A4-330B-455C-9552-D2CA6FDC970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76000" r="33568" b="2603"/>
              <a:stretch/>
            </p:blipFill>
            <p:spPr>
              <a:xfrm>
                <a:off x="757225" y="1939850"/>
                <a:ext cx="3269200" cy="1263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30;p27">
                <a:extLst>
                  <a:ext uri="{FF2B5EF4-FFF2-40B4-BE49-F238E27FC236}">
                    <a16:creationId xmlns:a16="http://schemas.microsoft.com/office/drawing/2014/main" id="{55B82A91-93F6-415D-9B39-B00E1A2A19BA}"/>
                  </a:ext>
                </a:extLst>
              </p:cNvPr>
              <p:cNvSpPr txBox="1"/>
              <p:nvPr/>
            </p:nvSpPr>
            <p:spPr>
              <a:xfrm>
                <a:off x="656800" y="3127450"/>
                <a:ext cx="3336000" cy="2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Time (years)</a:t>
                </a:r>
                <a:endParaRPr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31;p27">
                <a:extLst>
                  <a:ext uri="{FF2B5EF4-FFF2-40B4-BE49-F238E27FC236}">
                    <a16:creationId xmlns:a16="http://schemas.microsoft.com/office/drawing/2014/main" id="{065AD3CA-9BC5-44F8-B50E-3B6A556E07CA}"/>
                  </a:ext>
                </a:extLst>
              </p:cNvPr>
              <p:cNvSpPr txBox="1"/>
              <p:nvPr/>
            </p:nvSpPr>
            <p:spPr>
              <a:xfrm rot="-5400000">
                <a:off x="64825" y="2430325"/>
                <a:ext cx="1269300" cy="2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Abundance Ratio (N</a:t>
                </a:r>
                <a:r>
                  <a:rPr lang="en" sz="800" baseline="-25000"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/N</a:t>
                </a:r>
                <a:r>
                  <a:rPr lang="en" sz="800" baseline="-25000"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" sz="800"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2;p27">
                <a:extLst>
                  <a:ext uri="{FF2B5EF4-FFF2-40B4-BE49-F238E27FC236}">
                    <a16:creationId xmlns:a16="http://schemas.microsoft.com/office/drawing/2014/main" id="{F0F322F0-2D9E-4664-9568-ECC067E36039}"/>
                  </a:ext>
                </a:extLst>
              </p:cNvPr>
              <p:cNvSpPr txBox="1"/>
              <p:nvPr/>
            </p:nvSpPr>
            <p:spPr>
              <a:xfrm rot="16200000">
                <a:off x="3982341" y="2604741"/>
                <a:ext cx="413629" cy="2693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latin typeface="Calibri"/>
                    <a:ea typeface="Calibri"/>
                    <a:cs typeface="Calibri"/>
                    <a:sym typeface="Calibri"/>
                  </a:rPr>
                  <a:t>MPA</a:t>
                </a:r>
                <a:endParaRPr sz="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" name="Google Shape;133;p27">
                <a:extLst>
                  <a:ext uri="{FF2B5EF4-FFF2-40B4-BE49-F238E27FC236}">
                    <a16:creationId xmlns:a16="http://schemas.microsoft.com/office/drawing/2014/main" id="{3EA39F6A-E32D-4CED-9E87-E87588696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14" y="2423362"/>
                <a:ext cx="0" cy="17713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34;p27">
                <a:extLst>
                  <a:ext uri="{FF2B5EF4-FFF2-40B4-BE49-F238E27FC236}">
                    <a16:creationId xmlns:a16="http://schemas.microsoft.com/office/drawing/2014/main" id="{9AC6385D-4C0F-4F45-B144-F6935CD029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5973" y="2915554"/>
                <a:ext cx="1" cy="20997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" name="Google Shape;135;p27">
            <a:extLst>
              <a:ext uri="{FF2B5EF4-FFF2-40B4-BE49-F238E27FC236}">
                <a16:creationId xmlns:a16="http://schemas.microsoft.com/office/drawing/2014/main" id="{E7244CA8-5C0B-49DE-B934-DFC796043EF1}"/>
              </a:ext>
            </a:extLst>
          </p:cNvPr>
          <p:cNvSpPr txBox="1">
            <a:spLocks/>
          </p:cNvSpPr>
          <p:nvPr/>
        </p:nvSpPr>
        <p:spPr>
          <a:xfrm rot="16200000">
            <a:off x="7494841" y="3748819"/>
            <a:ext cx="230531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000"/>
              </a:spcAft>
              <a:buFont typeface="Arial"/>
              <a:buNone/>
            </a:pPr>
            <a:r>
              <a:rPr lang="en-US" sz="1000" dirty="0">
                <a:solidFill>
                  <a:srgbClr val="1C4587"/>
                </a:solidFill>
              </a:rPr>
              <a:t>Adapted from Kaplan et al., in review</a:t>
            </a:r>
          </a:p>
        </p:txBody>
      </p:sp>
      <p:pic>
        <p:nvPicPr>
          <p:cNvPr id="25" name="Google Shape;136;p27">
            <a:extLst>
              <a:ext uri="{FF2B5EF4-FFF2-40B4-BE49-F238E27FC236}">
                <a16:creationId xmlns:a16="http://schemas.microsoft.com/office/drawing/2014/main" id="{EDABF26A-F1E0-407D-B886-ECEE8EAA51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9506" b="19747"/>
          <a:stretch/>
        </p:blipFill>
        <p:spPr>
          <a:xfrm>
            <a:off x="4667529" y="4596837"/>
            <a:ext cx="3762873" cy="4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32;p27">
            <a:extLst>
              <a:ext uri="{FF2B5EF4-FFF2-40B4-BE49-F238E27FC236}">
                <a16:creationId xmlns:a16="http://schemas.microsoft.com/office/drawing/2014/main" id="{8EB9DAD6-F7B1-49ED-B34E-68DA33A30D73}"/>
              </a:ext>
            </a:extLst>
          </p:cNvPr>
          <p:cNvSpPr txBox="1"/>
          <p:nvPr/>
        </p:nvSpPr>
        <p:spPr>
          <a:xfrm rot="16200000">
            <a:off x="7947333" y="3095191"/>
            <a:ext cx="466497" cy="27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Calibri"/>
                <a:ea typeface="Calibri"/>
                <a:cs typeface="Calibri"/>
                <a:sym typeface="Calibri"/>
              </a:rPr>
              <a:t>Fished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52075" y="607800"/>
            <a:ext cx="85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Base Model and Control Rules</a:t>
            </a:r>
            <a:endParaRPr dirty="0">
              <a:solidFill>
                <a:srgbClr val="1C4587"/>
              </a:solidFill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550" y="1385663"/>
            <a:ext cx="4559225" cy="3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99400" y="1538075"/>
            <a:ext cx="39138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b="1" dirty="0">
                <a:solidFill>
                  <a:srgbClr val="1C4587"/>
                </a:solidFill>
              </a:rPr>
              <a:t>Density ratio </a:t>
            </a:r>
            <a:r>
              <a:rPr lang="en" dirty="0">
                <a:solidFill>
                  <a:srgbClr val="1C4587"/>
                </a:solidFill>
              </a:rPr>
              <a:t>as metric to assess level of depletion: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# ind./ area outside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C4587"/>
                </a:solidFill>
              </a:rPr>
              <a:t>-------------------------------------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C4587"/>
                </a:solidFill>
              </a:rPr>
              <a:t># ind./ area inside reserve</a:t>
            </a:r>
            <a:endParaRPr dirty="0">
              <a:solidFill>
                <a:srgbClr val="1C4587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 dirty="0">
                <a:solidFill>
                  <a:srgbClr val="1C4587"/>
                </a:solidFill>
              </a:rPr>
              <a:t>Current west coast groundfish fishery has 40-10 control rule</a:t>
            </a:r>
            <a:endParaRPr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C4587"/>
              </a:solidFill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4233550" y="4518650"/>
            <a:ext cx="45591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</a:rPr>
              <a:t>Babcock &amp; MacCall 2011</a:t>
            </a:r>
            <a:endParaRPr sz="2000">
              <a:solidFill>
                <a:srgbClr val="1C4587"/>
              </a:solidFill>
            </a:endParaRPr>
          </a:p>
        </p:txBody>
      </p:sp>
      <p:sp>
        <p:nvSpPr>
          <p:cNvPr id="13" name="Google Shape;116;p26">
            <a:extLst>
              <a:ext uri="{FF2B5EF4-FFF2-40B4-BE49-F238E27FC236}">
                <a16:creationId xmlns:a16="http://schemas.microsoft.com/office/drawing/2014/main" id="{3D6E4B92-DBCC-43F0-9DE3-C9F3D4413FDA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4" name="Google Shape;117;p26">
            <a:extLst>
              <a:ext uri="{FF2B5EF4-FFF2-40B4-BE49-F238E27FC236}">
                <a16:creationId xmlns:a16="http://schemas.microsoft.com/office/drawing/2014/main" id="{8006AB01-6B15-40EC-9EC6-83BB549C95F7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" name="Google Shape;118;p26">
            <a:extLst>
              <a:ext uri="{FF2B5EF4-FFF2-40B4-BE49-F238E27FC236}">
                <a16:creationId xmlns:a16="http://schemas.microsoft.com/office/drawing/2014/main" id="{3AAB05BA-220F-49F4-B05E-F94D5DBF64CA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6" name="Google Shape;118;p26">
            <a:extLst>
              <a:ext uri="{FF2B5EF4-FFF2-40B4-BE49-F238E27FC236}">
                <a16:creationId xmlns:a16="http://schemas.microsoft.com/office/drawing/2014/main" id="{33952FEF-ACDA-4BC8-8CA9-B71867A9A35A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 descr="Image result for black rockfi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38" y="381775"/>
            <a:ext cx="1930545" cy="14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 descr="Black Rockfish On Brown Hand Patterned Paper by Corinne Danzl ink ~ 15&quot; x 22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356" y="2003685"/>
            <a:ext cx="1930543" cy="15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 descr="Image result for black rockfis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0300" y="3645248"/>
            <a:ext cx="1953401" cy="14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6;p26">
            <a:extLst>
              <a:ext uri="{FF2B5EF4-FFF2-40B4-BE49-F238E27FC236}">
                <a16:creationId xmlns:a16="http://schemas.microsoft.com/office/drawing/2014/main" id="{97DA3342-F92B-4B6E-A941-B12F054F08EC}"/>
              </a:ext>
            </a:extLst>
          </p:cNvPr>
          <p:cNvSpPr/>
          <p:nvPr/>
        </p:nvSpPr>
        <p:spPr>
          <a:xfrm>
            <a:off x="0" y="-14868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" name="Google Shape;117;p26">
            <a:extLst>
              <a:ext uri="{FF2B5EF4-FFF2-40B4-BE49-F238E27FC236}">
                <a16:creationId xmlns:a16="http://schemas.microsoft.com/office/drawing/2014/main" id="{80046650-53D5-437C-B880-92A890B61441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" name="Google Shape;118;p26">
            <a:extLst>
              <a:ext uri="{FF2B5EF4-FFF2-40B4-BE49-F238E27FC236}">
                <a16:creationId xmlns:a16="http://schemas.microsoft.com/office/drawing/2014/main" id="{ED624250-C9BC-4CF4-9022-E141B14863EE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3" name="Google Shape;118;p26">
            <a:extLst>
              <a:ext uri="{FF2B5EF4-FFF2-40B4-BE49-F238E27FC236}">
                <a16:creationId xmlns:a16="http://schemas.microsoft.com/office/drawing/2014/main" id="{23AB95B6-9437-4F9A-B578-480BA9D518CC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213048-C00B-4F36-ACC8-B9808669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73" y="381775"/>
            <a:ext cx="6445121" cy="470548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2F23093-7329-41A5-962A-F160D4BFA4B9}"/>
              </a:ext>
            </a:extLst>
          </p:cNvPr>
          <p:cNvSpPr/>
          <p:nvPr/>
        </p:nvSpPr>
        <p:spPr>
          <a:xfrm>
            <a:off x="208156" y="233095"/>
            <a:ext cx="1784195" cy="963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6;p26">
            <a:extLst>
              <a:ext uri="{FF2B5EF4-FFF2-40B4-BE49-F238E27FC236}">
                <a16:creationId xmlns:a16="http://schemas.microsoft.com/office/drawing/2014/main" id="{97DA3342-F92B-4B6E-A941-B12F054F08EC}"/>
              </a:ext>
            </a:extLst>
          </p:cNvPr>
          <p:cNvSpPr/>
          <p:nvPr/>
        </p:nvSpPr>
        <p:spPr>
          <a:xfrm>
            <a:off x="0" y="-14868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" name="Google Shape;117;p26">
            <a:extLst>
              <a:ext uri="{FF2B5EF4-FFF2-40B4-BE49-F238E27FC236}">
                <a16:creationId xmlns:a16="http://schemas.microsoft.com/office/drawing/2014/main" id="{80046650-53D5-437C-B880-92A890B61441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" name="Google Shape;118;p26">
            <a:extLst>
              <a:ext uri="{FF2B5EF4-FFF2-40B4-BE49-F238E27FC236}">
                <a16:creationId xmlns:a16="http://schemas.microsoft.com/office/drawing/2014/main" id="{ED624250-C9BC-4CF4-9022-E141B14863EE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3" name="Google Shape;118;p26">
            <a:extLst>
              <a:ext uri="{FF2B5EF4-FFF2-40B4-BE49-F238E27FC236}">
                <a16:creationId xmlns:a16="http://schemas.microsoft.com/office/drawing/2014/main" id="{23AB95B6-9437-4F9A-B578-480BA9D518CC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E1F86B-9D67-4170-8BF0-617C253F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7" y="330526"/>
            <a:ext cx="3543609" cy="476172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A6851-C060-43E7-BDFD-FC37A40F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51" y="483701"/>
            <a:ext cx="4160723" cy="44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6;p26">
            <a:extLst>
              <a:ext uri="{FF2B5EF4-FFF2-40B4-BE49-F238E27FC236}">
                <a16:creationId xmlns:a16="http://schemas.microsoft.com/office/drawing/2014/main" id="{04F08128-7EBF-4178-B2A2-FD690FD68B57}"/>
              </a:ext>
            </a:extLst>
          </p:cNvPr>
          <p:cNvSpPr/>
          <p:nvPr/>
        </p:nvSpPr>
        <p:spPr>
          <a:xfrm>
            <a:off x="0" y="0"/>
            <a:ext cx="2293257" cy="267900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" name="Google Shape;117;p26">
            <a:extLst>
              <a:ext uri="{FF2B5EF4-FFF2-40B4-BE49-F238E27FC236}">
                <a16:creationId xmlns:a16="http://schemas.microsoft.com/office/drawing/2014/main" id="{33E1658A-1BD7-4415-B5FE-775B4BB4E9B5}"/>
              </a:ext>
            </a:extLst>
          </p:cNvPr>
          <p:cNvSpPr/>
          <p:nvPr/>
        </p:nvSpPr>
        <p:spPr>
          <a:xfrm>
            <a:off x="2293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" name="Google Shape;118;p26">
            <a:extLst>
              <a:ext uri="{FF2B5EF4-FFF2-40B4-BE49-F238E27FC236}">
                <a16:creationId xmlns:a16="http://schemas.microsoft.com/office/drawing/2014/main" id="{5C3B2A31-401D-4B23-A813-4F5510682A9B}"/>
              </a:ext>
            </a:extLst>
          </p:cNvPr>
          <p:cNvSpPr/>
          <p:nvPr/>
        </p:nvSpPr>
        <p:spPr>
          <a:xfrm>
            <a:off x="4572000" y="0"/>
            <a:ext cx="2293257" cy="267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15" name="Google Shape;118;p26">
            <a:extLst>
              <a:ext uri="{FF2B5EF4-FFF2-40B4-BE49-F238E27FC236}">
                <a16:creationId xmlns:a16="http://schemas.microsoft.com/office/drawing/2014/main" id="{A685EBD9-8540-40AE-A618-8F5BEC3B8AAF}"/>
              </a:ext>
            </a:extLst>
          </p:cNvPr>
          <p:cNvSpPr/>
          <p:nvPr/>
        </p:nvSpPr>
        <p:spPr>
          <a:xfrm>
            <a:off x="6865257" y="0"/>
            <a:ext cx="2278743" cy="26790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85CFD6E-464A-4DA8-9B14-F3DB2EF9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0"/>
          <a:stretch/>
        </p:blipFill>
        <p:spPr>
          <a:xfrm>
            <a:off x="1076533" y="587829"/>
            <a:ext cx="6773220" cy="4239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138</Words>
  <Application>Microsoft Office PowerPoint</Application>
  <PresentationFormat>On-screen Show (16:9)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Simple Light</vt:lpstr>
      <vt:lpstr>Simple Light</vt:lpstr>
      <vt:lpstr>Implications of Transient Dynamics and Stochasticity for Adaptive Management of Marine Reserves</vt:lpstr>
      <vt:lpstr>PowerPoint Presentation</vt:lpstr>
      <vt:lpstr>Base Model and Control Rules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Implications of Transient Dynamics and Stochasticity for Adaptive Management of Marine Reserves</dc:title>
  <cp:lastModifiedBy>Victoria Quennessen</cp:lastModifiedBy>
  <cp:revision>9</cp:revision>
  <dcterms:modified xsi:type="dcterms:W3CDTF">2019-06-12T22:14:05Z</dcterms:modified>
</cp:coreProperties>
</file>